
<file path=[Content_Types].xml><?xml version="1.0" encoding="utf-8"?>
<Types xmlns="http://schemas.openxmlformats.org/package/2006/content-types">
  <Default Extension="png" ContentType="image/png"/>
  <Default Extension="m4a" ContentType="audio/mp4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5"/>
  </p:notesMasterIdLst>
  <p:sldIdLst>
    <p:sldId id="256" r:id="rId2"/>
    <p:sldId id="257" r:id="rId3"/>
    <p:sldId id="273" r:id="rId4"/>
    <p:sldId id="313" r:id="rId5"/>
    <p:sldId id="276" r:id="rId6"/>
    <p:sldId id="314" r:id="rId7"/>
    <p:sldId id="272" r:id="rId8"/>
    <p:sldId id="271" r:id="rId9"/>
    <p:sldId id="258" r:id="rId10"/>
    <p:sldId id="259" r:id="rId11"/>
    <p:sldId id="260" r:id="rId12"/>
    <p:sldId id="315" r:id="rId13"/>
    <p:sldId id="274" r:id="rId14"/>
    <p:sldId id="277" r:id="rId15"/>
    <p:sldId id="278" r:id="rId16"/>
    <p:sldId id="279" r:id="rId17"/>
    <p:sldId id="280" r:id="rId18"/>
    <p:sldId id="281" r:id="rId19"/>
    <p:sldId id="282" r:id="rId20"/>
    <p:sldId id="316" r:id="rId21"/>
    <p:sldId id="283" r:id="rId22"/>
    <p:sldId id="284" r:id="rId23"/>
    <p:sldId id="285" r:id="rId2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047" autoAdjust="0"/>
  </p:normalViewPr>
  <p:slideViewPr>
    <p:cSldViewPr>
      <p:cViewPr varScale="1">
        <p:scale>
          <a:sx n="61" d="100"/>
          <a:sy n="61" d="100"/>
        </p:scale>
        <p:origin x="165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A7F9697F-2AA9-47F8-AB5F-E9D42CC87274}" type="datetimeFigureOut">
              <a:rPr lang="en-US"/>
              <a:pPr>
                <a:defRPr/>
              </a:pPr>
              <a:t>4/6/2020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A1D207B7-9BD3-45A4-899B-64D52965A7B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277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765EF400-F73F-4C70-9FB9-61E1FAE44D81}" type="slidenum">
              <a:rPr lang="en-US" altLang="en-US" smtClean="0"/>
              <a:pPr/>
              <a:t>1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20155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we have studied that array is the collection of similar data elements/item. Now if we talk about structures, structures is the collection of variables of same or different datatypes. The elements of structure are known as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1D207B7-9BD3-45A4-899B-64D52965A7B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16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if</a:t>
            </a:r>
            <a:r>
              <a:rPr lang="en-US" baseline="0" dirty="0" smtClean="0"/>
              <a:t> we talk about structure first we should know how to declare them.</a:t>
            </a:r>
          </a:p>
          <a:p>
            <a:r>
              <a:rPr lang="en-US" baseline="0" dirty="0" smtClean="0"/>
              <a:t>In order to declare structure we have to write the syntax in this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1D207B7-9BD3-45A4-899B-64D52965A7B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89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slide you can see</a:t>
            </a:r>
            <a:r>
              <a:rPr lang="en-US" baseline="0" dirty="0" smtClean="0"/>
              <a:t> a structure named as Record. </a:t>
            </a:r>
          </a:p>
          <a:p>
            <a:r>
              <a:rPr lang="en-US" baseline="0" dirty="0" smtClean="0"/>
              <a:t>It has 1 member. Member is same as any variable</a:t>
            </a:r>
          </a:p>
          <a:p>
            <a:r>
              <a:rPr lang="en-US" baseline="0" dirty="0" smtClean="0"/>
              <a:t>Now inside the main we will create an object of structure. It will be written as structure-name object-name and if you want to access or use the member of a structure you will access it by dot operator i.e. object-</a:t>
            </a:r>
            <a:r>
              <a:rPr lang="en-US" baseline="0" dirty="0" err="1" smtClean="0"/>
              <a:t>name.member</a:t>
            </a:r>
            <a:r>
              <a:rPr lang="en-US" baseline="0" dirty="0" smtClean="0"/>
              <a:t>. In this example we have created an object named as s and this object will access the member using dot operator.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1D207B7-9BD3-45A4-899B-64D52965A7B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39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Next thing is that</a:t>
            </a:r>
            <a:r>
              <a:rPr lang="en-US" altLang="en-US" baseline="0" dirty="0" smtClean="0"/>
              <a:t> structure can have multiple objects, in this slide there is a structure named as product. With 2 members named as weight and price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baseline="0" dirty="0" smtClean="0"/>
              <a:t> inside the main there are 3 objects named apple, banana, melon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baseline="0" dirty="0" smtClean="0"/>
              <a:t>In order to access the members of structure dot operator will be used i.e. apple. Weight will fetch the weight of an object apple.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baseline="0" dirty="0" smtClean="0"/>
              <a:t> same is the case for all other objects.</a:t>
            </a:r>
            <a:endParaRPr lang="en-US" altLang="en-US" dirty="0" smtClean="0"/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97944B8E-BA4D-46F6-9577-2EBB9EA2CAC0}" type="slidenum">
              <a:rPr lang="en-US" altLang="en-US" smtClean="0"/>
              <a:pPr/>
              <a:t>8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0405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is  a structure </a:t>
            </a:r>
          </a:p>
          <a:p>
            <a:r>
              <a:rPr lang="en-US" dirty="0" err="1" smtClean="0"/>
              <a:t>Mn</a:t>
            </a:r>
            <a:r>
              <a:rPr lang="en-US" dirty="0" smtClean="0"/>
              <a:t> </a:t>
            </a:r>
            <a:r>
              <a:rPr lang="en-US" dirty="0" err="1" smtClean="0"/>
              <a:t>pn</a:t>
            </a:r>
            <a:r>
              <a:rPr lang="en-US" dirty="0" smtClean="0"/>
              <a:t> are members</a:t>
            </a:r>
          </a:p>
          <a:p>
            <a:r>
              <a:rPr lang="en-US" dirty="0" smtClean="0"/>
              <a:t>P1 is an object</a:t>
            </a:r>
          </a:p>
          <a:p>
            <a:r>
              <a:rPr lang="en-US" dirty="0" smtClean="0"/>
              <a:t>P1.mn</a:t>
            </a:r>
            <a:r>
              <a:rPr lang="en-US" baseline="0" dirty="0" smtClean="0"/>
              <a:t> is the way to access the members of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1D207B7-9BD3-45A4-899B-64D52965A7B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8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>
                  <a:defRPr/>
                </a:pPr>
                <a:endParaRPr lang="en-US" altLang="en-US" smtClean="0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>
                  <a:defRPr/>
                </a:pPr>
                <a:endParaRPr lang="en-US" altLang="en-US" smtClean="0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>
                  <a:defRPr/>
                </a:pPr>
                <a:endParaRPr lang="en-US" altLang="en-US" smtClean="0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9" y="2640"/>
                <a:ext cx="335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>
                  <a:defRPr/>
                </a:pPr>
                <a:endParaRPr lang="en-US" altLang="en-US" smtClean="0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defRPr/>
              </a:pPr>
              <a:endParaRPr lang="en-US" altLang="en-US" smtClean="0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defRPr/>
              </a:pPr>
              <a:endParaRPr lang="en-US" altLang="en-US" smtClean="0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defRPr/>
              </a:pPr>
              <a:endParaRPr lang="en-US" altLang="en-US" smtClean="0"/>
            </a:p>
          </p:txBody>
        </p:sp>
      </p:grpSp>
      <p:sp>
        <p:nvSpPr>
          <p:cNvPr id="820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820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1E72B8A5-E37E-4911-8D87-467F6E19F4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959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6CA2A3-FEFF-4716-82EE-95F3B4F33D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143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214313"/>
            <a:ext cx="1951038" cy="591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214313"/>
            <a:ext cx="5700712" cy="5918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7A1831-A547-4940-B3BC-CD9EA6723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8390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D7137F-1606-43E1-9F6C-5785EA15E7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3586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489F0F-88E4-47D8-AEC8-751C12A7B1D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4604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93ADD7-7E27-45EA-B80C-F9D0D2D0DB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673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139691-7850-4CFD-A61A-479B1FAE99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7783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BF6542-84B4-48F7-AABD-C23E72A41C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8193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28515A-6CA0-492C-A0AD-B6D267C8C3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22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65D246-684F-4337-BA39-088D405C6C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79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40573C-D90A-4ACD-8575-1618A48164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7129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7811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kumimoji="1" lang="en-US" altLang="en-US" sz="2400" smtClean="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1462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717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18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18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C5255959-F7EC-45FB-85FE-75241A7059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Structures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3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Structures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Defining Structure Variables</a:t>
            </a:r>
            <a:endParaRPr lang="en-US" altLang="en-US" dirty="0" smtClean="0"/>
          </a:p>
          <a:p>
            <a:pPr lvl="1" eaLnBrk="1" hangingPunct="1"/>
            <a:r>
              <a:rPr lang="en-US" altLang="en-US" dirty="0" smtClean="0"/>
              <a:t>A structure variable is defined the same way as a variable of any built-in data type i.e.</a:t>
            </a:r>
          </a:p>
          <a:p>
            <a:pPr lvl="1" eaLnBrk="1" hangingPunct="1"/>
            <a:r>
              <a:rPr lang="en-US" altLang="en-US" dirty="0" err="1" smtClean="0">
                <a:solidFill>
                  <a:srgbClr val="FF0000"/>
                </a:solidFill>
              </a:rPr>
              <a:t>int</a:t>
            </a:r>
            <a:r>
              <a:rPr lang="en-US" altLang="en-US" dirty="0" smtClean="0"/>
              <a:t> age; // age is a variable of built-in data type Integer</a:t>
            </a:r>
          </a:p>
          <a:p>
            <a:pPr lvl="1" eaLnBrk="1" hangingPunct="1"/>
            <a:r>
              <a:rPr lang="en-US" altLang="en-US" dirty="0" smtClean="0">
                <a:solidFill>
                  <a:srgbClr val="00B050"/>
                </a:solidFill>
              </a:rPr>
              <a:t>part</a:t>
            </a:r>
            <a:r>
              <a:rPr lang="en-US" altLang="en-US" dirty="0" smtClean="0"/>
              <a:t> p1; //p1 is a variable of structure type part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39000" y="381000"/>
            <a:ext cx="1066800" cy="10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Rectangle 3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Structures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0788" y="1622534"/>
            <a:ext cx="8573211" cy="4114800"/>
          </a:xfrm>
        </p:spPr>
        <p:txBody>
          <a:bodyPr/>
          <a:lstStyle/>
          <a:p>
            <a:pPr eaLnBrk="1" hangingPunct="1"/>
            <a:r>
              <a:rPr lang="en-US" altLang="en-US" b="1" dirty="0" smtClean="0"/>
              <a:t>Accessing Structure Members</a:t>
            </a:r>
          </a:p>
          <a:p>
            <a:pPr lvl="1" eaLnBrk="1" hangingPunct="1"/>
            <a:r>
              <a:rPr lang="en-US" altLang="en-US" dirty="0" smtClean="0"/>
              <a:t>The members of a structure variable are accessed by a dot operator, i.e.</a:t>
            </a:r>
          </a:p>
          <a:p>
            <a:pPr lvl="1" eaLnBrk="1" hangingPunct="1"/>
            <a:r>
              <a:rPr lang="en-US" altLang="en-US" b="1" dirty="0" smtClean="0">
                <a:solidFill>
                  <a:srgbClr val="FF0000"/>
                </a:solidFill>
              </a:rPr>
              <a:t>p1.</a:t>
            </a:r>
            <a:r>
              <a:rPr lang="en-US" altLang="en-US" dirty="0" smtClean="0"/>
              <a:t>mn = 6244;</a:t>
            </a:r>
          </a:p>
          <a:p>
            <a:pPr lvl="1" eaLnBrk="1" hangingPunct="1"/>
            <a:r>
              <a:rPr lang="en-US" altLang="en-US" b="1" dirty="0" smtClean="0">
                <a:solidFill>
                  <a:srgbClr val="00B050"/>
                </a:solidFill>
              </a:rPr>
              <a:t>p1.</a:t>
            </a:r>
            <a:r>
              <a:rPr lang="en-US" altLang="en-US" dirty="0" smtClean="0"/>
              <a:t>pn = 373;</a:t>
            </a:r>
          </a:p>
          <a:p>
            <a:pPr eaLnBrk="1" hangingPunct="1"/>
            <a:r>
              <a:rPr lang="en-US" altLang="en-US" b="1" dirty="0" smtClean="0"/>
              <a:t>Another way to Initialize structure variable</a:t>
            </a:r>
          </a:p>
          <a:p>
            <a:pPr lvl="1" eaLnBrk="1" hangingPunct="1"/>
            <a:r>
              <a:rPr lang="en-US" altLang="en-US" dirty="0" smtClean="0"/>
              <a:t>Part p1={6244,373};</a:t>
            </a:r>
          </a:p>
          <a:p>
            <a:pPr lvl="1" eaLnBrk="1" hangingPunct="1"/>
            <a:r>
              <a:rPr lang="en-US" altLang="en-US" dirty="0" smtClean="0"/>
              <a:t>Means </a:t>
            </a:r>
            <a:r>
              <a:rPr lang="en-US" altLang="en-US" dirty="0" err="1" smtClean="0"/>
              <a:t>mn</a:t>
            </a:r>
            <a:r>
              <a:rPr lang="en-US" altLang="en-US" dirty="0" smtClean="0"/>
              <a:t> value =6244</a:t>
            </a:r>
          </a:p>
          <a:p>
            <a:pPr lvl="1" eaLnBrk="1" hangingPunct="1"/>
            <a:r>
              <a:rPr lang="en-US" altLang="en-US" dirty="0"/>
              <a:t> </a:t>
            </a:r>
            <a:r>
              <a:rPr lang="en-US" altLang="en-US" dirty="0" err="1" smtClean="0"/>
              <a:t>pn</a:t>
            </a:r>
            <a:r>
              <a:rPr lang="en-US" altLang="en-US" dirty="0" smtClean="0"/>
              <a:t>=373</a:t>
            </a:r>
          </a:p>
          <a:p>
            <a:pPr lvl="1" eaLnBrk="1" hangingPunct="1"/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07111" y="542597"/>
            <a:ext cx="1248103" cy="12481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5400" dirty="0" smtClean="0"/>
              <a:t>EXAMPLES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901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27650" name="Rectangle 2"/>
          <p:cNvSpPr>
            <a:spLocks noGrp="1" noChangeArrowheads="1"/>
          </p:cNvSpPr>
          <p:nvPr>
            <p:ph idx="1"/>
          </p:nvPr>
        </p:nvSpPr>
        <p:spPr>
          <a:xfrm>
            <a:off x="228600" y="735686"/>
            <a:ext cx="9551194" cy="5324535"/>
          </a:xfrm>
        </p:spPr>
        <p:txBody>
          <a:bodyPr wrap="square" anchor="ctr">
            <a:spAutoFit/>
          </a:bodyPr>
          <a:lstStyle/>
          <a:p>
            <a:pPr marL="400050" lvl="1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 err="1" smtClean="0">
                <a:latin typeface="Arial Unicode MS" panose="020B0604020202020204" pitchFamily="34" charset="-128"/>
              </a:rPr>
              <a:t>struct</a:t>
            </a:r>
            <a:r>
              <a:rPr lang="en-US" altLang="en-US" dirty="0" smtClean="0">
                <a:latin typeface="Arial Unicode MS" panose="020B0604020202020204" pitchFamily="34" charset="-128"/>
              </a:rPr>
              <a:t> database </a:t>
            </a:r>
            <a:endParaRPr lang="en-US" altLang="en-US" dirty="0">
              <a:latin typeface="Arial Unicode MS" panose="020B0604020202020204" pitchFamily="34" charset="-128"/>
            </a:endParaRPr>
          </a:p>
          <a:p>
            <a:pPr marL="400050" lvl="1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 smtClean="0">
                <a:latin typeface="Arial Unicode MS" panose="020B0604020202020204" pitchFamily="34" charset="-128"/>
              </a:rPr>
              <a:t>{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int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 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id_number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;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int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 age;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latin typeface="Arial Unicode MS" panose="020B0604020202020204" pitchFamily="34" charset="-128"/>
              </a:rPr>
              <a:t>float salary; </a:t>
            </a:r>
          </a:p>
          <a:p>
            <a:pPr marL="400050" lvl="1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 smtClean="0">
                <a:latin typeface="Arial Unicode MS" panose="020B0604020202020204" pitchFamily="34" charset="-128"/>
              </a:rPr>
              <a:t>};</a:t>
            </a:r>
          </a:p>
          <a:p>
            <a:pPr marL="400050" lvl="1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 smtClean="0">
                <a:latin typeface="Arial Unicode MS" panose="020B0604020202020204" pitchFamily="34" charset="-128"/>
              </a:rPr>
              <a:t> </a:t>
            </a:r>
            <a:r>
              <a:rPr lang="en-US" altLang="en-US" dirty="0" err="1" smtClean="0">
                <a:latin typeface="Arial Unicode MS" panose="020B0604020202020204" pitchFamily="34" charset="-128"/>
              </a:rPr>
              <a:t>int</a:t>
            </a:r>
            <a:r>
              <a:rPr lang="en-US" altLang="en-US" dirty="0" smtClean="0">
                <a:latin typeface="Arial Unicode MS" panose="020B0604020202020204" pitchFamily="34" charset="-128"/>
              </a:rPr>
              <a:t> main() </a:t>
            </a:r>
          </a:p>
          <a:p>
            <a:pPr marL="400050" lvl="1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 smtClean="0">
                <a:latin typeface="Arial Unicode MS" panose="020B0604020202020204" pitchFamily="34" charset="-128"/>
              </a:rPr>
              <a:t>{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latin typeface="Arial Unicode MS" panose="020B0604020202020204" pitchFamily="34" charset="-128"/>
              </a:rPr>
              <a:t>database employee;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employee.age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 = 22;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employee.id_number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 = 1;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employee.salary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 = 12000.21; 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err="1" smtClean="0">
                <a:latin typeface="Arial Unicode MS" panose="020B0604020202020204" pitchFamily="34" charset="-128"/>
              </a:rPr>
              <a:t>cout</a:t>
            </a:r>
            <a:r>
              <a:rPr lang="en-US" altLang="en-US" sz="2000" dirty="0">
                <a:latin typeface="Arial Unicode MS" panose="020B0604020202020204" pitchFamily="34" charset="-128"/>
              </a:rPr>
              <a:t>&lt;&lt; 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employee.age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&lt;&lt;“\n”&lt;&lt; 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employee.id_number</a:t>
            </a:r>
            <a:r>
              <a:rPr lang="en-US" altLang="en-US" sz="2000" dirty="0">
                <a:latin typeface="Arial Unicode MS" panose="020B0604020202020204" pitchFamily="34" charset="-128"/>
              </a:rPr>
              <a:t> &lt;&lt;“\n”&lt;&lt; 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employee.salary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;</a:t>
            </a:r>
          </a:p>
          <a:p>
            <a:pPr marL="800100" lvl="2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dirty="0" smtClean="0">
                <a:latin typeface="Arial Unicode MS" panose="020B0604020202020204" pitchFamily="34" charset="-128"/>
              </a:rPr>
              <a:t>}</a:t>
            </a:r>
            <a:r>
              <a:rPr lang="en-US" altLang="en-US" dirty="0" smtClean="0"/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3400" y="152400"/>
            <a:ext cx="3581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/>
              <a:t>Example 1</a:t>
            </a:r>
            <a:endParaRPr lang="en-US" sz="3200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</a:t>
            </a:r>
            <a:r>
              <a:rPr lang="en-US" b="1" u="sng" dirty="0" smtClean="0"/>
              <a:t>2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altLang="en-US" dirty="0" smtClean="0"/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smtClean="0"/>
              <a:t>Write a program that declares a structure to store roll no, marks , average and grade of a student. The program should define a structure variable, inputs the values and then display these values.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3072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6050" y="0"/>
            <a:ext cx="9290050" cy="660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</a:t>
            </a:r>
            <a:r>
              <a:rPr lang="en-US" b="1" u="sng" dirty="0" smtClean="0"/>
              <a:t>3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altLang="en-US" dirty="0" smtClean="0"/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685800" y="2133600"/>
            <a:ext cx="7772400" cy="4114800"/>
          </a:xfrm>
        </p:spPr>
        <p:txBody>
          <a:bodyPr/>
          <a:lstStyle/>
          <a:p>
            <a:pPr algn="just"/>
            <a:r>
              <a:rPr lang="en-US" altLang="en-US" smtClean="0"/>
              <a:t>Write a program that declares a structure to store day , month and year of the birth. It takes three values and displays date of birth in dd/mm/yy format.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32771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</a:t>
            </a:r>
            <a:r>
              <a:rPr lang="en-US" b="1" u="sng" dirty="0" smtClean="0"/>
              <a:t>4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altLang="en-US" dirty="0" smtClean="0"/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smtClean="0"/>
              <a:t>Write a program that declares a structure to store bookID, price and page of book. It define two structure variables and inputs the values, it displays the record of most costly book.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3482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84138"/>
            <a:ext cx="9210675" cy="643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6202363"/>
            <a:ext cx="7762875" cy="65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ChangeArrowheads="1"/>
          </p:cNvSpPr>
          <p:nvPr/>
        </p:nvSpPr>
        <p:spPr bwMode="auto">
          <a:xfrm>
            <a:off x="0" y="6858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-304800"/>
            <a:ext cx="7793038" cy="1462088"/>
          </a:xfrm>
        </p:spPr>
        <p:txBody>
          <a:bodyPr/>
          <a:lstStyle/>
          <a:p>
            <a:pPr eaLnBrk="1" hangingPunct="1"/>
            <a:r>
              <a:rPr lang="en-US" altLang="en-US" smtClean="0"/>
              <a:t>Structures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513763" cy="4114800"/>
          </a:xfrm>
        </p:spPr>
        <p:txBody>
          <a:bodyPr/>
          <a:lstStyle/>
          <a:p>
            <a:pPr algn="just" eaLnBrk="1" hangingPunct="1"/>
            <a:r>
              <a:rPr lang="en-US" altLang="en-US" sz="2800" smtClean="0"/>
              <a:t>Structure is a collection of variables that can be of the same or different data types.</a:t>
            </a:r>
          </a:p>
          <a:p>
            <a:pPr algn="just" eaLnBrk="1" hangingPunct="1"/>
            <a:r>
              <a:rPr lang="en-US" altLang="en-US" sz="2800" smtClean="0"/>
              <a:t>Structure is a collection of variables of different data types under a single name</a:t>
            </a:r>
          </a:p>
          <a:p>
            <a:pPr algn="just" eaLnBrk="1" hangingPunct="1"/>
            <a:r>
              <a:rPr lang="en-US" altLang="en-US" sz="2800" smtClean="0"/>
              <a:t>Holds a collection of data of different data types.</a:t>
            </a:r>
          </a:p>
          <a:p>
            <a:pPr algn="just" eaLnBrk="1" hangingPunct="1"/>
            <a:r>
              <a:rPr lang="en-US" altLang="en-US" sz="2800" smtClean="0"/>
              <a:t>The data items in a structure are called the </a:t>
            </a:r>
            <a:r>
              <a:rPr lang="en-US" altLang="en-US" sz="2800" b="1" smtClean="0"/>
              <a:t>members</a:t>
            </a:r>
            <a:r>
              <a:rPr lang="en-US" altLang="en-US" sz="2800" smtClean="0"/>
              <a:t> of the structure.</a:t>
            </a:r>
          </a:p>
          <a:p>
            <a:pPr algn="just" eaLnBrk="1" hangingPunct="1"/>
            <a:r>
              <a:rPr lang="en-US" altLang="en-US" sz="2800" smtClean="0"/>
              <a:t>A user can define its own data types using structures. 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91400" y="350044"/>
            <a:ext cx="1021556" cy="10215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Initializing Structure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1256" y="1981200"/>
            <a:ext cx="7772400" cy="411480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alt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weight;        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double </a:t>
            </a:r>
            <a:r>
              <a:rPr lang="en-US" alt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price;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;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main()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None/>
              <a:defRPr/>
            </a:pP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={10,20}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 flipH="1" flipV="1">
            <a:off x="3352800" y="3505200"/>
            <a:ext cx="533400" cy="914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/>
          <p:cNvCxnSpPr/>
          <p:nvPr/>
        </p:nvCxnSpPr>
        <p:spPr bwMode="auto">
          <a:xfrm flipV="1">
            <a:off x="4267200" y="3505200"/>
            <a:ext cx="533400" cy="914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0999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547687"/>
          </a:xfrm>
        </p:spPr>
        <p:txBody>
          <a:bodyPr/>
          <a:lstStyle/>
          <a:p>
            <a:r>
              <a:rPr lang="en-US" altLang="en-US" smtClean="0"/>
              <a:t>Initializing structure variables</a:t>
            </a:r>
          </a:p>
        </p:txBody>
      </p:sp>
      <p:pic>
        <p:nvPicPr>
          <p:cNvPr id="35843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4800" y="904875"/>
            <a:ext cx="8305800" cy="59531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896938"/>
            <a:ext cx="3062288" cy="1541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inus 1"/>
          <p:cNvSpPr/>
          <p:nvPr/>
        </p:nvSpPr>
        <p:spPr bwMode="auto">
          <a:xfrm>
            <a:off x="2133600" y="5257800"/>
            <a:ext cx="3352800" cy="18288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normalizeH="0" baseline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</a:t>
            </a:r>
            <a:r>
              <a:rPr lang="en-US" b="1" u="sng" dirty="0" smtClean="0"/>
              <a:t>5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altLang="en-US" dirty="0" smtClean="0"/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dirty="0" smtClean="0"/>
              <a:t>Write a structure that stores three parts of phone number i.e. national code, area code and number </a:t>
            </a:r>
            <a:r>
              <a:rPr lang="en-US" altLang="en-US" dirty="0" err="1" smtClean="0"/>
              <a:t>seperatly.create</a:t>
            </a:r>
            <a:r>
              <a:rPr lang="en-US" altLang="en-US" dirty="0" smtClean="0"/>
              <a:t> two variables of a structure . </a:t>
            </a:r>
            <a:r>
              <a:rPr lang="en-US" altLang="en-US" dirty="0" err="1" smtClean="0"/>
              <a:t>Initiazlize</a:t>
            </a:r>
            <a:r>
              <a:rPr lang="en-US" altLang="en-US" dirty="0" smtClean="0"/>
              <a:t> one variable and gets input from the user in other variable and then displays both.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37892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-17463"/>
            <a:ext cx="9224962" cy="6875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Minus 4"/>
          <p:cNvSpPr/>
          <p:nvPr/>
        </p:nvSpPr>
        <p:spPr bwMode="auto">
          <a:xfrm>
            <a:off x="1663125" y="3048000"/>
            <a:ext cx="3352800" cy="18288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i="0" u="none" strike="noStrike" normalizeH="0" baseline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914400" y="1066800"/>
            <a:ext cx="7239000" cy="437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4400" b="1" dirty="0" err="1">
                <a:solidFill>
                  <a:srgbClr val="A52A2A"/>
                </a:solidFill>
              </a:rPr>
              <a:t>struct</a:t>
            </a:r>
            <a:r>
              <a:rPr lang="en-US" altLang="en-US" sz="4400" b="1" dirty="0"/>
              <a:t> </a:t>
            </a:r>
            <a:r>
              <a:rPr lang="en-US" altLang="en-US" sz="4400" b="1" dirty="0" err="1"/>
              <a:t>structure_name</a:t>
            </a:r>
            <a:r>
              <a:rPr lang="en-US" altLang="en-US" sz="4400" b="1" dirty="0"/>
              <a:t/>
            </a:r>
            <a:br>
              <a:rPr lang="en-US" altLang="en-US" sz="4400" b="1" dirty="0"/>
            </a:br>
            <a:r>
              <a:rPr lang="en-US" altLang="en-US" sz="4400" b="1" dirty="0">
                <a:solidFill>
                  <a:srgbClr val="0000FF"/>
                </a:solidFill>
              </a:rPr>
              <a:t>{</a:t>
            </a:r>
            <a:r>
              <a:rPr lang="en-US" altLang="en-US" b="1" dirty="0">
                <a:solidFill>
                  <a:srgbClr val="0000FF"/>
                </a:solidFill>
              </a:rPr>
              <a:t>//members</a:t>
            </a:r>
            <a:r>
              <a:rPr lang="en-US" altLang="en-US" b="1" dirty="0"/>
              <a:t/>
            </a:r>
            <a:br>
              <a:rPr lang="en-US" altLang="en-US" b="1" dirty="0"/>
            </a:br>
            <a:r>
              <a:rPr lang="en-US" altLang="en-US" b="1" dirty="0">
                <a:solidFill>
                  <a:srgbClr val="A52A2A"/>
                </a:solidFill>
              </a:rPr>
              <a:t>data-type</a:t>
            </a:r>
            <a:r>
              <a:rPr lang="en-US" altLang="en-US" b="1" dirty="0"/>
              <a:t> member-1</a:t>
            </a:r>
            <a:r>
              <a:rPr lang="en-US" altLang="en-US" b="1" dirty="0">
                <a:solidFill>
                  <a:srgbClr val="A52A2A"/>
                </a:solidFill>
              </a:rPr>
              <a:t>;</a:t>
            </a:r>
            <a:r>
              <a:rPr lang="en-US" altLang="en-US" b="1" dirty="0"/>
              <a:t/>
            </a:r>
            <a:br>
              <a:rPr lang="en-US" altLang="en-US" b="1" dirty="0"/>
            </a:br>
            <a:r>
              <a:rPr lang="en-US" altLang="en-US" b="1" dirty="0">
                <a:solidFill>
                  <a:srgbClr val="A52A2A"/>
                </a:solidFill>
              </a:rPr>
              <a:t>data-type</a:t>
            </a:r>
            <a:r>
              <a:rPr lang="en-US" altLang="en-US" b="1" dirty="0"/>
              <a:t> member-2</a:t>
            </a:r>
            <a:r>
              <a:rPr lang="en-US" altLang="en-US" b="1" dirty="0">
                <a:solidFill>
                  <a:srgbClr val="A52A2A"/>
                </a:solidFill>
              </a:rPr>
              <a:t>;</a:t>
            </a:r>
            <a:r>
              <a:rPr lang="en-US" altLang="en-US" b="1" dirty="0"/>
              <a:t/>
            </a:r>
            <a:br>
              <a:rPr lang="en-US" altLang="en-US" b="1" dirty="0"/>
            </a:br>
            <a:r>
              <a:rPr lang="en-US" altLang="en-US" b="1" dirty="0">
                <a:solidFill>
                  <a:srgbClr val="A52A2A"/>
                </a:solidFill>
              </a:rPr>
              <a:t>data-type</a:t>
            </a:r>
            <a:r>
              <a:rPr lang="en-US" altLang="en-US" b="1" dirty="0"/>
              <a:t> member-3</a:t>
            </a:r>
            <a:r>
              <a:rPr lang="en-US" altLang="en-US" b="1" dirty="0">
                <a:solidFill>
                  <a:srgbClr val="A52A2A"/>
                </a:solidFill>
              </a:rPr>
              <a:t>;</a:t>
            </a:r>
            <a:r>
              <a:rPr lang="en-US" altLang="en-US" b="1" dirty="0"/>
              <a:t/>
            </a:r>
            <a:br>
              <a:rPr lang="en-US" altLang="en-US" b="1" dirty="0"/>
            </a:br>
            <a:r>
              <a:rPr lang="en-US" altLang="en-US" b="1" dirty="0">
                <a:solidFill>
                  <a:srgbClr val="A52A2A"/>
                </a:solidFill>
              </a:rPr>
              <a:t>data-type</a:t>
            </a:r>
            <a:r>
              <a:rPr lang="en-US" altLang="en-US" b="1" dirty="0"/>
              <a:t> member-4</a:t>
            </a:r>
            <a:r>
              <a:rPr lang="en-US" altLang="en-US" b="1" dirty="0">
                <a:solidFill>
                  <a:srgbClr val="A52A2A"/>
                </a:solidFill>
              </a:rPr>
              <a:t>;</a:t>
            </a:r>
            <a:r>
              <a:rPr lang="en-US" altLang="en-US" sz="4400" b="1" dirty="0"/>
              <a:t/>
            </a:r>
            <a:br>
              <a:rPr lang="en-US" altLang="en-US" sz="4400" b="1" dirty="0"/>
            </a:br>
            <a:r>
              <a:rPr lang="en-US" altLang="en-US" sz="4400" b="1" dirty="0">
                <a:solidFill>
                  <a:srgbClr val="0000FF"/>
                </a:solidFill>
              </a:rPr>
              <a:t>}</a:t>
            </a:r>
            <a:r>
              <a:rPr lang="en-US" altLang="en-US" sz="4400" b="1" dirty="0">
                <a:solidFill>
                  <a:srgbClr val="A52A2A"/>
                </a:solidFill>
              </a:rPr>
              <a:t>;</a:t>
            </a:r>
            <a:r>
              <a:rPr lang="en-US" altLang="en-US" sz="4400" b="1" dirty="0"/>
              <a:t>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/>
              <a:t>//note: semicolon will be present at the end of structure</a:t>
            </a:r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-304800"/>
            <a:ext cx="7793038" cy="1462088"/>
          </a:xfrm>
        </p:spPr>
        <p:txBody>
          <a:bodyPr/>
          <a:lstStyle/>
          <a:p>
            <a:pPr eaLnBrk="1" hangingPunct="1"/>
            <a:r>
              <a:rPr lang="en-US" altLang="en-US" smtClean="0"/>
              <a:t>Structure Declaration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1101" y="442118"/>
            <a:ext cx="1249363" cy="1249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542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8196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00" t="18875" r="4167" b="38142"/>
          <a:stretch>
            <a:fillRect/>
          </a:stretch>
        </p:blipFill>
        <p:spPr bwMode="auto">
          <a:xfrm>
            <a:off x="125413" y="76200"/>
            <a:ext cx="8842375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inus 1"/>
          <p:cNvSpPr/>
          <p:nvPr/>
        </p:nvSpPr>
        <p:spPr bwMode="auto">
          <a:xfrm>
            <a:off x="-152400" y="818357"/>
            <a:ext cx="3048000" cy="228600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6" name="Minus 5"/>
          <p:cNvSpPr/>
          <p:nvPr/>
        </p:nvSpPr>
        <p:spPr bwMode="auto">
          <a:xfrm>
            <a:off x="3173413" y="818084"/>
            <a:ext cx="3048000" cy="228600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7" name="Minus 6"/>
          <p:cNvSpPr/>
          <p:nvPr/>
        </p:nvSpPr>
        <p:spPr bwMode="auto">
          <a:xfrm>
            <a:off x="1371600" y="4315809"/>
            <a:ext cx="877888" cy="66279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8" name="Minus 7"/>
          <p:cNvSpPr/>
          <p:nvPr/>
        </p:nvSpPr>
        <p:spPr bwMode="auto">
          <a:xfrm>
            <a:off x="1371600" y="6539903"/>
            <a:ext cx="877888" cy="66279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3" name="Left Bracket 2"/>
          <p:cNvSpPr/>
          <p:nvPr/>
        </p:nvSpPr>
        <p:spPr bwMode="auto">
          <a:xfrm>
            <a:off x="2028826" y="4481506"/>
            <a:ext cx="333374" cy="1584004"/>
          </a:xfrm>
          <a:prstGeom prst="leftBracke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4" name="Right Brace 3"/>
          <p:cNvSpPr/>
          <p:nvPr/>
        </p:nvSpPr>
        <p:spPr bwMode="auto">
          <a:xfrm>
            <a:off x="5486400" y="4114800"/>
            <a:ext cx="1219200" cy="2209800"/>
          </a:xfrm>
          <a:prstGeom prst="rightBrac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91400" y="133763"/>
            <a:ext cx="1132160" cy="1132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38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/>
          </a:p>
        </p:txBody>
      </p:sp>
      <p:pic>
        <p:nvPicPr>
          <p:cNvPr id="922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14313"/>
            <a:ext cx="8610600" cy="643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inus 1"/>
          <p:cNvSpPr/>
          <p:nvPr/>
        </p:nvSpPr>
        <p:spPr bwMode="auto">
          <a:xfrm>
            <a:off x="-173092" y="2017713"/>
            <a:ext cx="8783692" cy="268287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int main 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762000" y="1981200"/>
            <a:ext cx="7772400" cy="4114800"/>
          </a:xfrm>
        </p:spPr>
        <p:txBody>
          <a:bodyPr/>
          <a:lstStyle/>
          <a:p>
            <a:pPr algn="just"/>
            <a:r>
              <a:rPr lang="en-US" altLang="en-US" sz="2400" dirty="0" smtClean="0"/>
              <a:t>Structure will be declared outside the main </a:t>
            </a:r>
          </a:p>
          <a:p>
            <a:pPr algn="just"/>
            <a:r>
              <a:rPr lang="en-US" altLang="en-US" sz="2400" dirty="0" smtClean="0"/>
              <a:t>Inside the main there will be an object of structure, this name will be same as the name of structure</a:t>
            </a:r>
          </a:p>
          <a:p>
            <a:pPr algn="just"/>
            <a:r>
              <a:rPr lang="en-US" altLang="en-US" sz="2400" dirty="0" smtClean="0"/>
              <a:t>It will be written as follows</a:t>
            </a:r>
          </a:p>
          <a:p>
            <a:pPr lvl="1" algn="just"/>
            <a:r>
              <a:rPr lang="en-US" altLang="en-US" sz="2000" dirty="0" err="1" smtClean="0"/>
              <a:t>Structure_name</a:t>
            </a:r>
            <a:r>
              <a:rPr lang="en-US" altLang="en-US" sz="2000" dirty="0" smtClean="0"/>
              <a:t> </a:t>
            </a:r>
            <a:r>
              <a:rPr lang="en-US" altLang="en-US" sz="2000" dirty="0" err="1" smtClean="0"/>
              <a:t>object_name</a:t>
            </a:r>
            <a:r>
              <a:rPr lang="en-US" altLang="en-US" sz="2000" dirty="0" smtClean="0"/>
              <a:t> ;</a:t>
            </a:r>
          </a:p>
          <a:p>
            <a:pPr algn="just"/>
            <a:r>
              <a:rPr lang="en-US" altLang="en-US" sz="2000" dirty="0" smtClean="0"/>
              <a:t>This object is declared to access the members of structure</a:t>
            </a:r>
          </a:p>
          <a:p>
            <a:pPr algn="just"/>
            <a:r>
              <a:rPr lang="en-US" altLang="en-US" sz="2000" dirty="0" smtClean="0"/>
              <a:t>Method to access the members of structures is:</a:t>
            </a:r>
          </a:p>
          <a:p>
            <a:pPr lvl="1" algn="just"/>
            <a:r>
              <a:rPr lang="en-US" altLang="en-US" sz="2000" dirty="0" err="1" smtClean="0"/>
              <a:t>object_name.member_name</a:t>
            </a:r>
            <a:r>
              <a:rPr lang="en-US" altLang="en-US" sz="2000" dirty="0" smtClean="0"/>
              <a:t>;</a:t>
            </a:r>
          </a:p>
          <a:p>
            <a:pPr lvl="1" algn="just"/>
            <a:r>
              <a:rPr lang="en-US" altLang="en-US" sz="2000" dirty="0" smtClean="0"/>
              <a:t>Dot operator will be used</a:t>
            </a:r>
          </a:p>
          <a:p>
            <a:pPr algn="just"/>
            <a:endParaRPr lang="en-US" altLang="en-US" sz="2400" dirty="0" smtClean="0"/>
          </a:p>
          <a:p>
            <a:pPr lvl="1" algn="just"/>
            <a:endParaRPr lang="en-US" altLang="en-US" sz="2000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72432" y="488156"/>
            <a:ext cx="1188244" cy="11882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11267" name="Rectangle 2"/>
          <p:cNvSpPr>
            <a:spLocks noGrp="1" noChangeArrowheads="1"/>
          </p:cNvSpPr>
          <p:nvPr>
            <p:ph idx="1"/>
          </p:nvPr>
        </p:nvSpPr>
        <p:spPr>
          <a:xfrm>
            <a:off x="131763" y="504825"/>
            <a:ext cx="8096250" cy="5694363"/>
          </a:xfrm>
        </p:spPr>
        <p:txBody>
          <a:bodyPr wrap="none" anchor="ctr">
            <a:spAutoFit/>
          </a:bodyPr>
          <a:lstStyle/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altLang="en-US" sz="3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 = 7; 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//member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};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altLang="en-US" sz="6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main()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   Record s; //object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alt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&lt;&lt;“value is”&lt;&lt;</a:t>
            </a:r>
            <a:r>
              <a:rPr lang="en-US" altLang="en-US" sz="3600" b="1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s.x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;//</a:t>
            </a:r>
            <a:r>
              <a:rPr lang="en-US" alt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object.member</a:t>
            </a: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} </a:t>
            </a:r>
            <a:endParaRPr lang="en-US" altLang="en-US" sz="6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21563" y="550124"/>
            <a:ext cx="1168645" cy="116864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19987" y="3044578"/>
            <a:ext cx="1070221" cy="107022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 bwMode="auto">
          <a:xfrm flipH="1" flipV="1">
            <a:off x="1828800" y="2209800"/>
            <a:ext cx="2819400" cy="2971800"/>
          </a:xfrm>
          <a:prstGeom prst="straightConnector1">
            <a:avLst/>
          </a:prstGeom>
          <a:ln>
            <a:headEnd type="none" w="med" len="med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extLst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00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01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3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sp>
        <p:nvSpPr>
          <p:cNvPr id="9218" name="Rectangle 2"/>
          <p:cNvSpPr>
            <a:spLocks noGrp="1" noChangeArrowheads="1"/>
          </p:cNvSpPr>
          <p:nvPr>
            <p:ph idx="1"/>
          </p:nvPr>
        </p:nvSpPr>
        <p:spPr>
          <a:xfrm>
            <a:off x="685800" y="795338"/>
            <a:ext cx="7239000" cy="6124575"/>
          </a:xfrm>
        </p:spPr>
        <p:txBody>
          <a:bodyPr anchor="ctr">
            <a:spAutoFit/>
          </a:bodyPr>
          <a:lstStyle/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weight=10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//member1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double </a:t>
            </a:r>
            <a:r>
              <a:rPr lang="en-US" alt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price=19.36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//member1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;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main()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 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//object1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banana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//objects2</a:t>
            </a:r>
          </a:p>
          <a:p>
            <a:pPr marL="400050" lvl="1" indent="0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product 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melon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//object3</a:t>
            </a:r>
          </a:p>
          <a:p>
            <a:pPr lvl="1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apple</a:t>
            </a:r>
            <a:r>
              <a:rPr lang="en-US" alt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  <a:r>
              <a:rPr lang="en-US" altLang="en-US" sz="24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lvl="1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banana</a:t>
            </a:r>
            <a:r>
              <a:rPr lang="en-US" alt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lvl="1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 </a:t>
            </a:r>
            <a:r>
              <a:rPr lang="en-US" altLang="en-US" sz="24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melon</a:t>
            </a:r>
            <a:r>
              <a:rPr lang="en-US" alt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400" dirty="0" err="1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625" y="300038"/>
            <a:ext cx="9110663" cy="5857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3200" b="1" dirty="0">
                <a:solidFill>
                  <a:schemeClr val="tx2">
                    <a:lumMod val="75000"/>
                  </a:schemeClr>
                </a:solidFill>
              </a:rPr>
              <a:t>STRUCTURE CAN HAVE MULTIPLE OBJECTS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50945" y="818986"/>
            <a:ext cx="1066800" cy="10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Rectangle 6"/>
          <p:cNvSpPr>
            <a:spLocks noChangeArrowheads="1"/>
          </p:cNvSpPr>
          <p:nvPr/>
        </p:nvSpPr>
        <p:spPr bwMode="auto">
          <a:xfrm>
            <a:off x="30163" y="914400"/>
            <a:ext cx="8001000" cy="17526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endParaRPr lang="en-US" altLang="en-US"/>
          </a:p>
        </p:txBody>
      </p:sp>
      <p:pic>
        <p:nvPicPr>
          <p:cNvPr id="14338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0"/>
            <a:ext cx="13335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61913"/>
            <a:ext cx="7793038" cy="700087"/>
          </a:xfrm>
        </p:spPr>
        <p:txBody>
          <a:bodyPr/>
          <a:lstStyle/>
          <a:p>
            <a:pPr eaLnBrk="1" hangingPunct="1"/>
            <a:r>
              <a:rPr lang="en-US" altLang="en-US" sz="4000" smtClean="0"/>
              <a:t>Structures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793750"/>
            <a:ext cx="8042275" cy="51816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#include&lt;iostream.h&gt;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#include&lt;conio.h&gt;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struct Part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	int mn;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	int pn;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	float cost;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000" smtClean="0"/>
              <a:t>};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6205538" y="233363"/>
            <a:ext cx="274320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/>
              <a:t>Output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Model Number 6244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Part Number 373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Cost is Rs. 217.5</a:t>
            </a:r>
          </a:p>
        </p:txBody>
      </p:sp>
      <p:sp>
        <p:nvSpPr>
          <p:cNvPr id="14342" name="TextBox 2"/>
          <p:cNvSpPr txBox="1">
            <a:spLocks noChangeArrowheads="1"/>
          </p:cNvSpPr>
          <p:nvPr/>
        </p:nvSpPr>
        <p:spPr bwMode="auto">
          <a:xfrm>
            <a:off x="2211388" y="2916238"/>
            <a:ext cx="6770687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void main(void)</a:t>
            </a:r>
          </a:p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{   clrscr();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Part p1;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p1.mn=6244;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p1.pn=373;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p1.cost=217.5;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cout&lt;&lt;"Model Number "&lt;&lt;p1.mn&lt;&lt;endl;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cout&lt;&lt;"Part Number "&lt;&lt;p1.pn&lt;&lt;endl;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cout&lt;&lt;"Cost is Rs. "&lt;&lt;p1.cost&lt;&lt;endl;</a:t>
            </a:r>
          </a:p>
          <a:p>
            <a:pPr lvl="1"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getch();</a:t>
            </a:r>
          </a:p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</a:pPr>
            <a:r>
              <a:rPr lang="en-US" altLang="en-US" sz="2400"/>
              <a:t>}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39819" y="2085975"/>
            <a:ext cx="946944" cy="9469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6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268" grpId="0" animBg="1"/>
    </p:bld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4323</TotalTime>
  <Words>858</Words>
  <Application>Microsoft Office PowerPoint</Application>
  <PresentationFormat>On-screen Show (4:3)</PresentationFormat>
  <Paragraphs>136</Paragraphs>
  <Slides>23</Slides>
  <Notes>6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 Unicode MS</vt:lpstr>
      <vt:lpstr>Arial</vt:lpstr>
      <vt:lpstr>Calibri</vt:lpstr>
      <vt:lpstr>Tahoma</vt:lpstr>
      <vt:lpstr>Times New Roman</vt:lpstr>
      <vt:lpstr>Wingdings</vt:lpstr>
      <vt:lpstr>Blends</vt:lpstr>
      <vt:lpstr>Structures</vt:lpstr>
      <vt:lpstr>Structures</vt:lpstr>
      <vt:lpstr>Structure Declaration</vt:lpstr>
      <vt:lpstr>PowerPoint Presentation</vt:lpstr>
      <vt:lpstr>PowerPoint Presentation</vt:lpstr>
      <vt:lpstr>int main </vt:lpstr>
      <vt:lpstr>PowerPoint Presentation</vt:lpstr>
      <vt:lpstr>PowerPoint Presentation</vt:lpstr>
      <vt:lpstr>Structures</vt:lpstr>
      <vt:lpstr>Structures</vt:lpstr>
      <vt:lpstr>Structures</vt:lpstr>
      <vt:lpstr>PowerPoint Presentation</vt:lpstr>
      <vt:lpstr>PowerPoint Presentation</vt:lpstr>
      <vt:lpstr>Example 2 </vt:lpstr>
      <vt:lpstr>PowerPoint Presentation</vt:lpstr>
      <vt:lpstr>Example 3 </vt:lpstr>
      <vt:lpstr>PowerPoint Presentation</vt:lpstr>
      <vt:lpstr>Example 4 </vt:lpstr>
      <vt:lpstr>PowerPoint Presentation</vt:lpstr>
      <vt:lpstr>Initializing Structure Variable</vt:lpstr>
      <vt:lpstr>Initializing structure variables</vt:lpstr>
      <vt:lpstr>Example 5 </vt:lpstr>
      <vt:lpstr>PowerPoint Presentation</vt:lpstr>
    </vt:vector>
  </TitlesOfParts>
  <Company>NUML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Structures</dc:title>
  <dc:creator>abdulkaleem</dc:creator>
  <cp:lastModifiedBy>Admin</cp:lastModifiedBy>
  <cp:revision>272</cp:revision>
  <dcterms:created xsi:type="dcterms:W3CDTF">2010-02-23T04:07:10Z</dcterms:created>
  <dcterms:modified xsi:type="dcterms:W3CDTF">2020-04-05T20:56:55Z</dcterms:modified>
</cp:coreProperties>
</file>